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2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835AC2-DC34-462D-8DB3-E239D3B8639A}" v="14" dt="2022-07-28T14:04:02.1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ne Kronenberg | Proscoop" userId="2149c258-c9d7-4104-9541-37178e069c44" providerId="ADAL" clId="{DD835AC2-DC34-462D-8DB3-E239D3B8639A}"/>
    <pc:docChg chg="modSld">
      <pc:chgData name="Aline Kronenberg | Proscoop" userId="2149c258-c9d7-4104-9541-37178e069c44" providerId="ADAL" clId="{DD835AC2-DC34-462D-8DB3-E239D3B8639A}" dt="2022-07-28T14:04:53.292" v="109" actId="1076"/>
      <pc:docMkLst>
        <pc:docMk/>
      </pc:docMkLst>
      <pc:sldChg chg="modSp mod">
        <pc:chgData name="Aline Kronenberg | Proscoop" userId="2149c258-c9d7-4104-9541-37178e069c44" providerId="ADAL" clId="{DD835AC2-DC34-462D-8DB3-E239D3B8639A}" dt="2022-07-28T14:01:53.463" v="38" actId="20577"/>
        <pc:sldMkLst>
          <pc:docMk/>
          <pc:sldMk cId="1644717178" sldId="256"/>
        </pc:sldMkLst>
        <pc:spChg chg="mod">
          <ac:chgData name="Aline Kronenberg | Proscoop" userId="2149c258-c9d7-4104-9541-37178e069c44" providerId="ADAL" clId="{DD835AC2-DC34-462D-8DB3-E239D3B8639A}" dt="2022-07-28T14:01:53.463" v="38" actId="20577"/>
          <ac:spMkLst>
            <pc:docMk/>
            <pc:sldMk cId="1644717178" sldId="256"/>
            <ac:spMk id="3" creationId="{93F9FBEA-803C-D287-D593-40D55C09C455}"/>
          </ac:spMkLst>
        </pc:spChg>
      </pc:sldChg>
      <pc:sldChg chg="modSp mod">
        <pc:chgData name="Aline Kronenberg | Proscoop" userId="2149c258-c9d7-4104-9541-37178e069c44" providerId="ADAL" clId="{DD835AC2-DC34-462D-8DB3-E239D3B8639A}" dt="2022-07-28T14:02:41.450" v="48" actId="1076"/>
        <pc:sldMkLst>
          <pc:docMk/>
          <pc:sldMk cId="1060192233" sldId="257"/>
        </pc:sldMkLst>
        <pc:spChg chg="mod">
          <ac:chgData name="Aline Kronenberg | Proscoop" userId="2149c258-c9d7-4104-9541-37178e069c44" providerId="ADAL" clId="{DD835AC2-DC34-462D-8DB3-E239D3B8639A}" dt="2022-07-28T14:02:09.498" v="41" actId="1076"/>
          <ac:spMkLst>
            <pc:docMk/>
            <pc:sldMk cId="1060192233" sldId="257"/>
            <ac:spMk id="10" creationId="{C33A545C-C742-FDE5-BDD2-F630EFF208DF}"/>
          </ac:spMkLst>
        </pc:spChg>
        <pc:spChg chg="mod">
          <ac:chgData name="Aline Kronenberg | Proscoop" userId="2149c258-c9d7-4104-9541-37178e069c44" providerId="ADAL" clId="{DD835AC2-DC34-462D-8DB3-E239D3B8639A}" dt="2022-07-28T14:02:04.931" v="40" actId="1076"/>
          <ac:spMkLst>
            <pc:docMk/>
            <pc:sldMk cId="1060192233" sldId="257"/>
            <ac:spMk id="11" creationId="{D7970859-9742-E98A-502A-B793959FE0D0}"/>
          </ac:spMkLst>
        </pc:spChg>
        <pc:spChg chg="mod">
          <ac:chgData name="Aline Kronenberg | Proscoop" userId="2149c258-c9d7-4104-9541-37178e069c44" providerId="ADAL" clId="{DD835AC2-DC34-462D-8DB3-E239D3B8639A}" dt="2022-07-28T14:02:41.450" v="48" actId="1076"/>
          <ac:spMkLst>
            <pc:docMk/>
            <pc:sldMk cId="1060192233" sldId="257"/>
            <ac:spMk id="12" creationId="{88DBF84E-2AFD-31F7-FB15-60858442702F}"/>
          </ac:spMkLst>
        </pc:spChg>
        <pc:spChg chg="mod">
          <ac:chgData name="Aline Kronenberg | Proscoop" userId="2149c258-c9d7-4104-9541-37178e069c44" providerId="ADAL" clId="{DD835AC2-DC34-462D-8DB3-E239D3B8639A}" dt="2022-07-28T14:02:41.450" v="48" actId="1076"/>
          <ac:spMkLst>
            <pc:docMk/>
            <pc:sldMk cId="1060192233" sldId="257"/>
            <ac:spMk id="13" creationId="{075AB73B-3C48-F441-9FCF-42FBCB3069D7}"/>
          </ac:spMkLst>
        </pc:spChg>
        <pc:spChg chg="mod">
          <ac:chgData name="Aline Kronenberg | Proscoop" userId="2149c258-c9d7-4104-9541-37178e069c44" providerId="ADAL" clId="{DD835AC2-DC34-462D-8DB3-E239D3B8639A}" dt="2022-07-28T14:02:41.450" v="48" actId="1076"/>
          <ac:spMkLst>
            <pc:docMk/>
            <pc:sldMk cId="1060192233" sldId="257"/>
            <ac:spMk id="14" creationId="{6B8816C2-C39E-7D3C-36C9-92C5AC7D4917}"/>
          </ac:spMkLst>
        </pc:spChg>
        <pc:graphicFrameChg chg="mod">
          <ac:chgData name="Aline Kronenberg | Proscoop" userId="2149c258-c9d7-4104-9541-37178e069c44" providerId="ADAL" clId="{DD835AC2-DC34-462D-8DB3-E239D3B8639A}" dt="2022-07-28T14:02:24.379" v="44" actId="403"/>
          <ac:graphicFrameMkLst>
            <pc:docMk/>
            <pc:sldMk cId="1060192233" sldId="257"/>
            <ac:graphicFrameMk id="5" creationId="{E3FD07EE-0E3C-BD24-80E3-B2FFB84AF140}"/>
          </ac:graphicFrameMkLst>
        </pc:graphicFrameChg>
        <pc:graphicFrameChg chg="mod">
          <ac:chgData name="Aline Kronenberg | Proscoop" userId="2149c258-c9d7-4104-9541-37178e069c44" providerId="ADAL" clId="{DD835AC2-DC34-462D-8DB3-E239D3B8639A}" dt="2022-07-28T14:02:02.052" v="39" actId="1076"/>
          <ac:graphicFrameMkLst>
            <pc:docMk/>
            <pc:sldMk cId="1060192233" sldId="257"/>
            <ac:graphicFrameMk id="7" creationId="{EE424FFA-BE4A-59AA-DFAB-A3E6F9511ED4}"/>
          </ac:graphicFrameMkLst>
        </pc:graphicFrameChg>
      </pc:sldChg>
      <pc:sldChg chg="modSp mod">
        <pc:chgData name="Aline Kronenberg | Proscoop" userId="2149c258-c9d7-4104-9541-37178e069c44" providerId="ADAL" clId="{DD835AC2-DC34-462D-8DB3-E239D3B8639A}" dt="2022-07-28T14:03:28.875" v="62" actId="14100"/>
        <pc:sldMkLst>
          <pc:docMk/>
          <pc:sldMk cId="3779668692" sldId="258"/>
        </pc:sldMkLst>
        <pc:spChg chg="mod">
          <ac:chgData name="Aline Kronenberg | Proscoop" userId="2149c258-c9d7-4104-9541-37178e069c44" providerId="ADAL" clId="{DD835AC2-DC34-462D-8DB3-E239D3B8639A}" dt="2022-07-28T14:03:21.476" v="58" actId="1076"/>
          <ac:spMkLst>
            <pc:docMk/>
            <pc:sldMk cId="3779668692" sldId="258"/>
            <ac:spMk id="5" creationId="{BDCA54C1-ED68-4190-C32A-B21E27E84209}"/>
          </ac:spMkLst>
        </pc:spChg>
        <pc:graphicFrameChg chg="mod">
          <ac:chgData name="Aline Kronenberg | Proscoop" userId="2149c258-c9d7-4104-9541-37178e069c44" providerId="ADAL" clId="{DD835AC2-DC34-462D-8DB3-E239D3B8639A}" dt="2022-07-28T14:03:28.875" v="62" actId="14100"/>
          <ac:graphicFrameMkLst>
            <pc:docMk/>
            <pc:sldMk cId="3779668692" sldId="258"/>
            <ac:graphicFrameMk id="4" creationId="{88063153-0E22-08BC-DDB6-8C0B16D1A5B6}"/>
          </ac:graphicFrameMkLst>
        </pc:graphicFrameChg>
      </pc:sldChg>
      <pc:sldChg chg="modSp mod">
        <pc:chgData name="Aline Kronenberg | Proscoop" userId="2149c258-c9d7-4104-9541-37178e069c44" providerId="ADAL" clId="{DD835AC2-DC34-462D-8DB3-E239D3B8639A}" dt="2022-07-28T14:03:48.019" v="68" actId="1076"/>
        <pc:sldMkLst>
          <pc:docMk/>
          <pc:sldMk cId="1345991050" sldId="259"/>
        </pc:sldMkLst>
        <pc:spChg chg="mod">
          <ac:chgData name="Aline Kronenberg | Proscoop" userId="2149c258-c9d7-4104-9541-37178e069c44" providerId="ADAL" clId="{DD835AC2-DC34-462D-8DB3-E239D3B8639A}" dt="2022-07-28T14:03:34.357" v="63" actId="1076"/>
          <ac:spMkLst>
            <pc:docMk/>
            <pc:sldMk cId="1345991050" sldId="259"/>
            <ac:spMk id="5" creationId="{786D7C5D-1ECC-6DB2-FDE6-00D97F3F19B6}"/>
          </ac:spMkLst>
        </pc:spChg>
        <pc:graphicFrameChg chg="mod">
          <ac:chgData name="Aline Kronenberg | Proscoop" userId="2149c258-c9d7-4104-9541-37178e069c44" providerId="ADAL" clId="{DD835AC2-DC34-462D-8DB3-E239D3B8639A}" dt="2022-07-28T14:03:48.019" v="68" actId="1076"/>
          <ac:graphicFrameMkLst>
            <pc:docMk/>
            <pc:sldMk cId="1345991050" sldId="259"/>
            <ac:graphicFrameMk id="4" creationId="{43356243-5A8A-7FF0-2261-B4B8AB8495D3}"/>
          </ac:graphicFrameMkLst>
        </pc:graphicFrameChg>
      </pc:sldChg>
      <pc:sldChg chg="modSp mod">
        <pc:chgData name="Aline Kronenberg | Proscoop" userId="2149c258-c9d7-4104-9541-37178e069c44" providerId="ADAL" clId="{DD835AC2-DC34-462D-8DB3-E239D3B8639A}" dt="2022-07-28T14:04:08.494" v="87" actId="20577"/>
        <pc:sldMkLst>
          <pc:docMk/>
          <pc:sldMk cId="2938661241" sldId="260"/>
        </pc:sldMkLst>
        <pc:spChg chg="mod">
          <ac:chgData name="Aline Kronenberg | Proscoop" userId="2149c258-c9d7-4104-9541-37178e069c44" providerId="ADAL" clId="{DD835AC2-DC34-462D-8DB3-E239D3B8639A}" dt="2022-07-28T14:04:08.494" v="87" actId="20577"/>
          <ac:spMkLst>
            <pc:docMk/>
            <pc:sldMk cId="2938661241" sldId="260"/>
            <ac:spMk id="4" creationId="{1BF6C3E1-2E01-B931-3CC8-E0ED525B565F}"/>
          </ac:spMkLst>
        </pc:spChg>
        <pc:graphicFrameChg chg="mod">
          <ac:chgData name="Aline Kronenberg | Proscoop" userId="2149c258-c9d7-4104-9541-37178e069c44" providerId="ADAL" clId="{DD835AC2-DC34-462D-8DB3-E239D3B8639A}" dt="2022-07-28T14:04:04.628" v="75" actId="1076"/>
          <ac:graphicFrameMkLst>
            <pc:docMk/>
            <pc:sldMk cId="2938661241" sldId="260"/>
            <ac:graphicFrameMk id="5" creationId="{C99D990E-3F53-F0E0-DDFD-65FCF05339DD}"/>
          </ac:graphicFrameMkLst>
        </pc:graphicFrameChg>
      </pc:sldChg>
      <pc:sldChg chg="modSp mod">
        <pc:chgData name="Aline Kronenberg | Proscoop" userId="2149c258-c9d7-4104-9541-37178e069c44" providerId="ADAL" clId="{DD835AC2-DC34-462D-8DB3-E239D3B8639A}" dt="2022-07-28T14:04:39.926" v="108" actId="1076"/>
        <pc:sldMkLst>
          <pc:docMk/>
          <pc:sldMk cId="45539920" sldId="261"/>
        </pc:sldMkLst>
        <pc:spChg chg="mod">
          <ac:chgData name="Aline Kronenberg | Proscoop" userId="2149c258-c9d7-4104-9541-37178e069c44" providerId="ADAL" clId="{DD835AC2-DC34-462D-8DB3-E239D3B8639A}" dt="2022-07-28T14:04:39.926" v="108" actId="1076"/>
          <ac:spMkLst>
            <pc:docMk/>
            <pc:sldMk cId="45539920" sldId="261"/>
            <ac:spMk id="4" creationId="{711675AC-3B44-8A5D-5E8E-D7CB45A06703}"/>
          </ac:spMkLst>
        </pc:spChg>
        <pc:spChg chg="mod">
          <ac:chgData name="Aline Kronenberg | Proscoop" userId="2149c258-c9d7-4104-9541-37178e069c44" providerId="ADAL" clId="{DD835AC2-DC34-462D-8DB3-E239D3B8639A}" dt="2022-07-28T14:04:32.371" v="106" actId="1076"/>
          <ac:spMkLst>
            <pc:docMk/>
            <pc:sldMk cId="45539920" sldId="261"/>
            <ac:spMk id="5" creationId="{BF5760E4-6D7B-B25C-6A3E-6FA945DE9EA4}"/>
          </ac:spMkLst>
        </pc:spChg>
        <pc:spChg chg="mod">
          <ac:chgData name="Aline Kronenberg | Proscoop" userId="2149c258-c9d7-4104-9541-37178e069c44" providerId="ADAL" clId="{DD835AC2-DC34-462D-8DB3-E239D3B8639A}" dt="2022-07-28T14:04:35.218" v="107" actId="1076"/>
          <ac:spMkLst>
            <pc:docMk/>
            <pc:sldMk cId="45539920" sldId="261"/>
            <ac:spMk id="6" creationId="{192CCE6D-0450-44C8-175C-58AA87134194}"/>
          </ac:spMkLst>
        </pc:spChg>
      </pc:sldChg>
      <pc:sldChg chg="modSp mod">
        <pc:chgData name="Aline Kronenberg | Proscoop" userId="2149c258-c9d7-4104-9541-37178e069c44" providerId="ADAL" clId="{DD835AC2-DC34-462D-8DB3-E239D3B8639A}" dt="2022-07-28T14:04:53.292" v="109" actId="1076"/>
        <pc:sldMkLst>
          <pc:docMk/>
          <pc:sldMk cId="1682976746" sldId="262"/>
        </pc:sldMkLst>
        <pc:graphicFrameChg chg="mod">
          <ac:chgData name="Aline Kronenberg | Proscoop" userId="2149c258-c9d7-4104-9541-37178e069c44" providerId="ADAL" clId="{DD835AC2-DC34-462D-8DB3-E239D3B8639A}" dt="2022-07-28T14:03:10.996" v="55" actId="1076"/>
          <ac:graphicFrameMkLst>
            <pc:docMk/>
            <pc:sldMk cId="1682976746" sldId="262"/>
            <ac:graphicFrameMk id="4" creationId="{B9F0CA8E-E8B9-0405-70A4-A3C32D90CC06}"/>
          </ac:graphicFrameMkLst>
        </pc:graphicFrameChg>
        <pc:graphicFrameChg chg="mod">
          <ac:chgData name="Aline Kronenberg | Proscoop" userId="2149c258-c9d7-4104-9541-37178e069c44" providerId="ADAL" clId="{DD835AC2-DC34-462D-8DB3-E239D3B8639A}" dt="2022-07-28T14:04:53.292" v="109" actId="1076"/>
          <ac:graphicFrameMkLst>
            <pc:docMk/>
            <pc:sldMk cId="1682976746" sldId="262"/>
            <ac:graphicFrameMk id="5" creationId="{FCA71545-C24B-7F5D-226D-B4B3DC894CC2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proscoop.sharepoint.com/Gedeelde%20%20documenten/Gebieden/Achterhoek/2.%20Gemeente%20overstijgend/Welzijn%20op%20Recept%20Achterhoek/Meten%20en%20monitoren/3%20Oude%20IJsselstreek%20wor/20210929%20Werkbestand%20Oude%20IJsselstree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proscoop.sharepoint.com/Gedeelde%20%20documenten/Gebieden/Achterhoek/2.%20Gemeente%20overstijgend/Welzijn%20op%20Recept%20Achterhoek/Meten%20en%20monitoren/3%20Oude%20IJsselstreek%20wor/20210929%20Werkbestand%20Oude%20IJsselstree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proscoop.sharepoint.com/Gedeelde%20%20documenten/Gebieden/Achterhoek/2.%20Gemeente%20overstijgend/Welzijn%20op%20Recept%20Achterhoek/Meten%20en%20monitoren/3%20Oude%20IJsselstreek%20wor/20210929%20Werkbestand%20Oude%20IJsselstree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proscoop.sharepoint.com/Gedeelde%20%20documenten/Gebieden/Achterhoek/2.%20Gemeente%20overstijgend/Welzijn%20op%20Recept%20Achterhoek/Meten%20en%20monitoren/3%20Oude%20IJsselstreek%20wor/20210929%20Werkbestand%20Oude%20IJsselstree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proscoop.sharepoint.com/Gedeelde%20%20documenten/Gebieden/Achterhoek/2.%20Gemeente%20overstijgend/Welzijn%20op%20Recept%20Achterhoek/Meten%20en%20monitoren/3%20Oude%20IJsselstreek%20wor/20210929%20Werkbestand%20Oude%20IJsselstree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 leeftijdscategorie</a:t>
            </a:r>
          </a:p>
        </c:rich>
      </c:tx>
      <c:layout>
        <c:manualLayout>
          <c:xMode val="edge"/>
          <c:yMode val="edge"/>
          <c:x val="0.27711111111111109"/>
          <c:y val="2.79720279720279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>
        <c:manualLayout>
          <c:layoutTarget val="inner"/>
          <c:xMode val="edge"/>
          <c:yMode val="edge"/>
          <c:x val="0.33532130358705164"/>
          <c:y val="0.24249692564653194"/>
          <c:w val="0.29880205599300086"/>
          <c:h val="0.5014859681001413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A3D1C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8B-4DDA-9181-E1E28DAA18F0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B8B-4DDA-9181-E1E28DAA18F0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8B-4DDA-9181-E1E28DAA18F0}"/>
              </c:ext>
            </c:extLst>
          </c:dPt>
          <c:dPt>
            <c:idx val="3"/>
            <c:bubble3D val="0"/>
            <c:spPr>
              <a:solidFill>
                <a:srgbClr val="6076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B8B-4DDA-9181-E1E28DAA18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Leeftijdpercategorie!$D$2:$D$5</c:f>
              <c:strCache>
                <c:ptCount val="4"/>
                <c:pt idx="0">
                  <c:v>&lt;44 jaar</c:v>
                </c:pt>
                <c:pt idx="1">
                  <c:v>45-59 jaar</c:v>
                </c:pt>
                <c:pt idx="2">
                  <c:v>60+ jaar</c:v>
                </c:pt>
                <c:pt idx="3">
                  <c:v>Onbekend</c:v>
                </c:pt>
              </c:strCache>
            </c:strRef>
          </c:cat>
          <c:val>
            <c:numRef>
              <c:f>Leeftijdpercategorie!$E$2:$E$5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10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B8B-4DDA-9181-E1E28DAA18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246434820647419"/>
          <c:y val="0.2593234586935374"/>
          <c:w val="0.2422935258092738"/>
          <c:h val="0.423660224290145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72273766572833"/>
          <c:y val="0.13505531273957333"/>
          <c:w val="0.71363995010345893"/>
          <c:h val="0.729889374520853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Geslacht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3D1C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D6D-4431-AF9D-D24FCDCECBA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D6D-4431-AF9D-D24FCDCECBAA}"/>
              </c:ext>
            </c:extLst>
          </c:dPt>
          <c:dLbls>
            <c:dLbl>
              <c:idx val="1"/>
              <c:layout>
                <c:manualLayout>
                  <c:x val="0"/>
                  <c:y val="-2.813619845564559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6D-4431-AF9D-D24FCDCECB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</c:f>
              <c:strCache>
                <c:ptCount val="2"/>
                <c:pt idx="0">
                  <c:v>Man</c:v>
                </c:pt>
                <c:pt idx="1">
                  <c:v>Vrouw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0.44</c:v>
                </c:pt>
                <c:pt idx="1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6D-4431-AF9D-D24FCDCECB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5326712"/>
        <c:axId val="525326384"/>
      </c:barChart>
      <c:valAx>
        <c:axId val="52532638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25326712"/>
        <c:crosses val="autoZero"/>
        <c:crossBetween val="between"/>
      </c:valAx>
      <c:catAx>
        <c:axId val="525326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5253263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[20210929 Werkbestand Oude IJsselstreek.xlsx]Verwijzer!Draaitabel5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Verwijzer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Verwijzer!$B$3</c:f>
              <c:strCache>
                <c:ptCount val="1"/>
                <c:pt idx="0">
                  <c:v>Totaal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Verwijzer!$A$4:$A$9</c:f>
              <c:strCache>
                <c:ptCount val="5"/>
                <c:pt idx="0">
                  <c:v>huisarts</c:v>
                </c:pt>
                <c:pt idx="1">
                  <c:v>POH GGZ</c:v>
                </c:pt>
                <c:pt idx="2">
                  <c:v>POH Somatiek</c:v>
                </c:pt>
                <c:pt idx="3">
                  <c:v>praktijkverpleegkundige</c:v>
                </c:pt>
                <c:pt idx="4">
                  <c:v>anders</c:v>
                </c:pt>
              </c:strCache>
            </c:strRef>
          </c:cat>
          <c:val>
            <c:numRef>
              <c:f>Verwijzer!$B$4:$B$9</c:f>
              <c:numCache>
                <c:formatCode>0.00%</c:formatCode>
                <c:ptCount val="5"/>
                <c:pt idx="0">
                  <c:v>6.25E-2</c:v>
                </c:pt>
                <c:pt idx="1">
                  <c:v>0.625</c:v>
                </c:pt>
                <c:pt idx="2">
                  <c:v>6.25E-2</c:v>
                </c:pt>
                <c:pt idx="3">
                  <c:v>0.125</c:v>
                </c:pt>
                <c:pt idx="4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92-47A3-93DD-2335FF3EFE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5"/>
        <c:overlap val="-100"/>
        <c:axId val="914154240"/>
        <c:axId val="914153256"/>
      </c:barChart>
      <c:catAx>
        <c:axId val="91415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914153256"/>
        <c:crosses val="autoZero"/>
        <c:auto val="1"/>
        <c:lblAlgn val="ctr"/>
        <c:lblOffset val="100"/>
        <c:noMultiLvlLbl val="0"/>
      </c:catAx>
      <c:valAx>
        <c:axId val="914153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91415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nl-NL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[20210929 Werkbestand Oude IJsselstreek.xlsx]Hoofdreden!Draaitabel9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Hoofdreden!$B$3</c:f>
              <c:strCache>
                <c:ptCount val="1"/>
                <c:pt idx="0">
                  <c:v>Totaal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7B-4FDE-A285-D260D7428D3C}"/>
              </c:ext>
            </c:extLst>
          </c:dPt>
          <c:dPt>
            <c:idx val="1"/>
            <c:bubble3D val="0"/>
            <c:spPr>
              <a:solidFill>
                <a:srgbClr val="A3D1C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7B-4FDE-A285-D260D7428D3C}"/>
              </c:ext>
            </c:extLst>
          </c:dPt>
          <c:dPt>
            <c:idx val="2"/>
            <c:bubble3D val="0"/>
            <c:spPr>
              <a:solidFill>
                <a:srgbClr val="6076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F7B-4FDE-A285-D260D7428D3C}"/>
              </c:ext>
            </c:extLst>
          </c:dPt>
          <c:dPt>
            <c:idx val="3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F7B-4FDE-A285-D260D7428D3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F7B-4FDE-A285-D260D7428D3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F7B-4FDE-A285-D260D7428D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Hoofdreden!$A$4:$A$8</c:f>
              <c:strCache>
                <c:ptCount val="4"/>
                <c:pt idx="0">
                  <c:v>eenzaamheid</c:v>
                </c:pt>
                <c:pt idx="1">
                  <c:v>overige</c:v>
                </c:pt>
                <c:pt idx="2">
                  <c:v>psychische klachten</c:v>
                </c:pt>
                <c:pt idx="3">
                  <c:v>vastlopen in leven</c:v>
                </c:pt>
              </c:strCache>
            </c:strRef>
          </c:cat>
          <c:val>
            <c:numRef>
              <c:f>Hoofdreden!$B$4:$B$8</c:f>
              <c:numCache>
                <c:formatCode>0%</c:formatCode>
                <c:ptCount val="4"/>
                <c:pt idx="0">
                  <c:v>0.5625</c:v>
                </c:pt>
                <c:pt idx="1">
                  <c:v>6.25E-2</c:v>
                </c:pt>
                <c:pt idx="2">
                  <c:v>0.25</c:v>
                </c:pt>
                <c:pt idx="3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F7B-4FDE-A285-D260D7428D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nl-NL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[20210929 Werkbestand Oude IJsselstreek.xlsx]Type gesprek!Draaitabel10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Type gesprekken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'Type gesprek'!$B$3</c:f>
              <c:strCache>
                <c:ptCount val="1"/>
                <c:pt idx="0">
                  <c:v>Totaal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'Type gesprek'!$A$4:$A$7</c:f>
              <c:strCache>
                <c:ptCount val="3"/>
                <c:pt idx="0">
                  <c:v>fysiek gesprek</c:v>
                </c:pt>
                <c:pt idx="1">
                  <c:v>huisbezoek</c:v>
                </c:pt>
                <c:pt idx="2">
                  <c:v>telefonisch gesprek</c:v>
                </c:pt>
              </c:strCache>
            </c:strRef>
          </c:cat>
          <c:val>
            <c:numRef>
              <c:f>'Type gesprek'!$B$4:$B$7</c:f>
              <c:numCache>
                <c:formatCode>General</c:formatCode>
                <c:ptCount val="3"/>
                <c:pt idx="0">
                  <c:v>2</c:v>
                </c:pt>
                <c:pt idx="1">
                  <c:v>12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8F-47A0-B8A2-CDD1590014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1561032"/>
        <c:axId val="701556440"/>
      </c:barChart>
      <c:valAx>
        <c:axId val="701556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701561032"/>
        <c:crosses val="autoZero"/>
        <c:crossBetween val="between"/>
      </c:valAx>
      <c:catAx>
        <c:axId val="7015610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7015564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nl-NL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[20210929 Werkbestand Oude IJsselstreek.xlsx]Terugkoppeling!Draaitabel11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Terugkoppeling!$B$3</c:f>
              <c:strCache>
                <c:ptCount val="1"/>
                <c:pt idx="0">
                  <c:v>Totaal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Terugkoppeling!$A$4:$A$6</c:f>
              <c:strCache>
                <c:ptCount val="2"/>
                <c:pt idx="0">
                  <c:v>per e-mail</c:v>
                </c:pt>
                <c:pt idx="1">
                  <c:v>telefonisch</c:v>
                </c:pt>
              </c:strCache>
            </c:strRef>
          </c:cat>
          <c:val>
            <c:numRef>
              <c:f>Terugkoppeling!$B$4:$B$6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42-4A56-BD28-302F9D42F5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63308024"/>
        <c:axId val="963313272"/>
      </c:barChart>
      <c:catAx>
        <c:axId val="963308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963313272"/>
        <c:crosses val="autoZero"/>
        <c:auto val="1"/>
        <c:lblAlgn val="ctr"/>
        <c:lblOffset val="100"/>
        <c:noMultiLvlLbl val="0"/>
      </c:catAx>
      <c:valAx>
        <c:axId val="9633132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96330802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nl-NL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267B7F-C817-AD5A-8D80-44A956BCF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DC82C2A-331D-AF6C-1543-05BA2C55B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5453FE-974D-8DBF-EE6A-216D53824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8BD0-CAD9-4C24-A4E2-0F16CBAD4A7B}" type="datetimeFigureOut">
              <a:rPr lang="nl-NL" smtClean="0"/>
              <a:t>28-7-2022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841947-AF6A-8631-CD83-F15AD957B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BF8ECB-A119-F646-973F-EDE452292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4FC3-01D0-413C-A59D-6FD1F925E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38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0DDECC-C0DE-7DB2-5935-C7DF50BD1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1E4367C-1BC7-CEA6-69CA-2F40B0E3A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0DE957-87D1-B2A9-9C3D-BB394041B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8BD0-CAD9-4C24-A4E2-0F16CBAD4A7B}" type="datetimeFigureOut">
              <a:rPr lang="nl-NL" smtClean="0"/>
              <a:t>28-7-2022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D403F2-C83B-06A2-5996-92F77A1AE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7AECF0-2523-A618-34E3-597C83237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4FC3-01D0-413C-A59D-6FD1F925E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92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B848F2D-B0F6-15B6-AE3D-4BF82624CC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D549E9D-1D8B-8752-68B8-984DD726C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F68DE1-3DFC-1BFD-B864-D95753E46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8BD0-CAD9-4C24-A4E2-0F16CBAD4A7B}" type="datetimeFigureOut">
              <a:rPr lang="nl-NL" smtClean="0"/>
              <a:t>28-7-2022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282677-6EC5-6597-6164-0DEC0B5D3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D6B275-950F-F11C-8289-E1B0AEE6F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4FC3-01D0-413C-A59D-6FD1F925E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861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AF4FA1-7FE5-329F-5439-E2FBDDF34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2FCEE5-14A1-5812-B93E-137FD1F50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63186E5-C0BD-0D9C-0835-F4F305045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8BD0-CAD9-4C24-A4E2-0F16CBAD4A7B}" type="datetimeFigureOut">
              <a:rPr lang="nl-NL" smtClean="0"/>
              <a:t>28-7-2022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836C23-A5D0-14FC-B0D8-E639EC23E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E49D58-A464-08C0-D5F9-62E841D14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4FC3-01D0-413C-A59D-6FD1F925E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831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1D832-E0EB-E73E-91C1-0BA14F5AC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6D7A144-2DC2-1AE7-7A9D-43E1819FA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BC355B-9DED-A3A0-DC97-DD000FD98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8BD0-CAD9-4C24-A4E2-0F16CBAD4A7B}" type="datetimeFigureOut">
              <a:rPr lang="nl-NL" smtClean="0"/>
              <a:t>28-7-2022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EDDCCA-2D14-B01A-910F-AA4966203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B2E3EB-2CB3-677D-426C-BC9C00AF3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4FC3-01D0-413C-A59D-6FD1F925E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58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8CEC89-9E38-B986-516C-3F8568CF5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A34E76-7ADF-6A33-401E-8EF2E2179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C3BE587-99B9-B611-6252-54346E86F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453F65A-2DF1-CF0F-88DF-BAFE45EA9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8BD0-CAD9-4C24-A4E2-0F16CBAD4A7B}" type="datetimeFigureOut">
              <a:rPr lang="nl-NL" smtClean="0"/>
              <a:t>28-7-2022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758512C-1082-D946-D313-4572CB9B7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80A9A7F-3A66-97E5-449B-4031FDB0D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4FC3-01D0-413C-A59D-6FD1F925E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686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EC8125-63DD-A5DC-89EA-63D7D8681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6346825-7A67-8A75-B6D0-6C5F01086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37A544B-398C-A748-5453-C3DBF3E04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2D9807-9FF7-8182-E560-92D2AD5C38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159676A-E428-6AA1-E30C-C6E39C8088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1119193-1075-ACE7-9318-F0BABA8B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8BD0-CAD9-4C24-A4E2-0F16CBAD4A7B}" type="datetimeFigureOut">
              <a:rPr lang="nl-NL" smtClean="0"/>
              <a:t>28-7-2022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9433B0B-D3FB-7BF7-871E-7153C643E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3460CE9-C93D-E0A7-9CEC-83BA1E9BE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4FC3-01D0-413C-A59D-6FD1F925E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97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ABDC3-D9A6-194F-68AB-F749DB175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144AFE0-02A1-FB22-88E7-E80493B81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8BD0-CAD9-4C24-A4E2-0F16CBAD4A7B}" type="datetimeFigureOut">
              <a:rPr lang="nl-NL" smtClean="0"/>
              <a:t>28-7-2022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75BBD42-3753-489D-64E1-13D3261FA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0E1A1FC-4B93-0CD7-D6B5-965DE027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4FC3-01D0-413C-A59D-6FD1F925E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50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5A6EDF2-C3ED-EAAD-BAD8-99D2ED808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8BD0-CAD9-4C24-A4E2-0F16CBAD4A7B}" type="datetimeFigureOut">
              <a:rPr lang="nl-NL" smtClean="0"/>
              <a:t>28-7-2022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D74075B-C6D4-9DF2-112B-475598782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9A97C7B-88A5-F1C7-3DB4-40D3660C4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4FC3-01D0-413C-A59D-6FD1F925E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99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97CAF-2759-0FCC-A022-31BE3BA02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EBA7BF-D6F2-10EC-6A9D-C611955BD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184258B-4128-0D1D-BA4A-91A4139EF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70808B7-EFE0-EE19-7FE8-15881833F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8BD0-CAD9-4C24-A4E2-0F16CBAD4A7B}" type="datetimeFigureOut">
              <a:rPr lang="nl-NL" smtClean="0"/>
              <a:t>28-7-2022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71E6259-2D36-FB5E-7579-DBC73FBCC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262166D-DEF5-E5ED-33C9-0F58B5F5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4FC3-01D0-413C-A59D-6FD1F925E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5837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561AA1-F013-1CBC-7020-46EBBD2E3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31E91D3-0C05-4937-6F34-7418950A6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4D02E14-EF49-76EB-8C4B-0AD9A55C6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0B9565E-7B23-163C-B75C-86BB9D643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8BD0-CAD9-4C24-A4E2-0F16CBAD4A7B}" type="datetimeFigureOut">
              <a:rPr lang="nl-NL" smtClean="0"/>
              <a:t>28-7-2022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D828FAA-03AA-072E-FAA4-028BC5C35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88976D6-4E89-AB9B-AC01-E30C94B47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74FC3-01D0-413C-A59D-6FD1F925E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1633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11D06A7-0361-E116-A1D3-9EC9202E4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F68EF9-BA30-3259-3CD4-B42CC143F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CE40CB-C248-A931-B7AF-F5380D4B57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68BD0-CAD9-4C24-A4E2-0F16CBAD4A7B}" type="datetimeFigureOut">
              <a:rPr lang="nl-NL" smtClean="0"/>
              <a:t>28-7-2022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E4F6495-8721-CE59-E4E0-6412FB2171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476B02-9474-1A11-F9A4-3DA34DC1A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74FC3-01D0-413C-A59D-6FD1F925E1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14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4.sv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E77FCD-5D78-CE91-408E-E1F0D43BCE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/>
              <a:t>Welzijn op Recept: gemeente X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3F9FBEA-803C-D287-D593-40D55C09C4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Resultaten van het werken met Welzijn op Recept</a:t>
            </a:r>
          </a:p>
        </p:txBody>
      </p:sp>
    </p:spTree>
    <p:extLst>
      <p:ext uri="{BB962C8B-B14F-4D97-AF65-F5344CB8AC3E}">
        <p14:creationId xmlns:p14="http://schemas.microsoft.com/office/powerpoint/2010/main" val="1644717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CC2551-DD07-8402-8F4B-350B7FC9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Achtergrondkenmerken</a:t>
            </a:r>
          </a:p>
        </p:txBody>
      </p:sp>
      <p:graphicFrame>
        <p:nvGraphicFramePr>
          <p:cNvPr id="5" name="Grafiek 4">
            <a:extLst>
              <a:ext uri="{FF2B5EF4-FFF2-40B4-BE49-F238E27FC236}">
                <a16:creationId xmlns:a16="http://schemas.microsoft.com/office/drawing/2014/main" id="{E3FD07EE-0E3C-BD24-80E3-B2FFB84AF1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140547"/>
              </p:ext>
            </p:extLst>
          </p:nvPr>
        </p:nvGraphicFramePr>
        <p:xfrm>
          <a:off x="4228321" y="3297659"/>
          <a:ext cx="6517348" cy="3704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jdelijke aanduiding voor tekst 2">
            <a:extLst>
              <a:ext uri="{FF2B5EF4-FFF2-40B4-BE49-F238E27FC236}">
                <a16:creationId xmlns:a16="http://schemas.microsoft.com/office/drawing/2014/main" id="{A638C134-738B-D982-8785-61DB74745FEB}"/>
              </a:ext>
            </a:extLst>
          </p:cNvPr>
          <p:cNvSpPr txBox="1">
            <a:spLocks/>
          </p:cNvSpPr>
          <p:nvPr/>
        </p:nvSpPr>
        <p:spPr>
          <a:xfrm>
            <a:off x="333264" y="1568560"/>
            <a:ext cx="11242425" cy="4797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Aantal Welzijnsrecepten: </a:t>
            </a:r>
            <a:r>
              <a:rPr lang="nl-NL" dirty="0">
                <a:solidFill>
                  <a:schemeClr val="accent6"/>
                </a:solidFill>
              </a:rPr>
              <a:t>16</a:t>
            </a:r>
          </a:p>
        </p:txBody>
      </p:sp>
      <p:graphicFrame>
        <p:nvGraphicFramePr>
          <p:cNvPr id="7" name="Grafiek 6">
            <a:extLst>
              <a:ext uri="{FF2B5EF4-FFF2-40B4-BE49-F238E27FC236}">
                <a16:creationId xmlns:a16="http://schemas.microsoft.com/office/drawing/2014/main" id="{EE424FFA-BE4A-59AA-DFAB-A3E6F9511E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6665157"/>
              </p:ext>
            </p:extLst>
          </p:nvPr>
        </p:nvGraphicFramePr>
        <p:xfrm>
          <a:off x="616311" y="4446524"/>
          <a:ext cx="4440757" cy="1406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Graphic 7" descr="Man met effen opvulling">
            <a:extLst>
              <a:ext uri="{FF2B5EF4-FFF2-40B4-BE49-F238E27FC236}">
                <a16:creationId xmlns:a16="http://schemas.microsoft.com/office/drawing/2014/main" id="{A55A3A11-7F9A-FA83-2840-3BF007FE8C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71650" y="2153811"/>
            <a:ext cx="1303470" cy="1303470"/>
          </a:xfrm>
          <a:prstGeom prst="rect">
            <a:avLst/>
          </a:prstGeom>
        </p:spPr>
      </p:pic>
      <p:pic>
        <p:nvPicPr>
          <p:cNvPr id="9" name="Graphic 8" descr="Vrouw met effen opvulling">
            <a:extLst>
              <a:ext uri="{FF2B5EF4-FFF2-40B4-BE49-F238E27FC236}">
                <a16:creationId xmlns:a16="http://schemas.microsoft.com/office/drawing/2014/main" id="{48DC4453-D452-C171-1074-BA2F78570D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4035" y="2153811"/>
            <a:ext cx="1303470" cy="1303470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C33A545C-C742-FDE5-BDD2-F630EFF208DF}"/>
              </a:ext>
            </a:extLst>
          </p:cNvPr>
          <p:cNvSpPr txBox="1"/>
          <p:nvPr/>
        </p:nvSpPr>
        <p:spPr>
          <a:xfrm>
            <a:off x="1015515" y="3457281"/>
            <a:ext cx="2196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 vrouwen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D7970859-9742-E98A-502A-B793959FE0D0}"/>
              </a:ext>
            </a:extLst>
          </p:cNvPr>
          <p:cNvSpPr txBox="1"/>
          <p:nvPr/>
        </p:nvSpPr>
        <p:spPr>
          <a:xfrm>
            <a:off x="2168716" y="3465402"/>
            <a:ext cx="2196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7 mannen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8DBF84E-2AFD-31F7-FB15-60858442702F}"/>
              </a:ext>
            </a:extLst>
          </p:cNvPr>
          <p:cNvSpPr txBox="1"/>
          <p:nvPr/>
        </p:nvSpPr>
        <p:spPr>
          <a:xfrm>
            <a:off x="6096000" y="1659377"/>
            <a:ext cx="4611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Gemiddelde leeftijd</a:t>
            </a: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nl-NL" sz="1800" dirty="0">
                <a:solidFill>
                  <a:schemeClr val="accent6"/>
                </a:solidFill>
              </a:rPr>
              <a:t>66 jaar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75AB73B-3C48-F441-9FCF-42FBCB3069D7}"/>
              </a:ext>
            </a:extLst>
          </p:cNvPr>
          <p:cNvSpPr txBox="1"/>
          <p:nvPr/>
        </p:nvSpPr>
        <p:spPr>
          <a:xfrm>
            <a:off x="6096000" y="2023151"/>
            <a:ext cx="2673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Jongste deelnemer: 29 jaar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6B8816C2-C39E-7D3C-36C9-92C5AC7D4917}"/>
              </a:ext>
            </a:extLst>
          </p:cNvPr>
          <p:cNvSpPr txBox="1"/>
          <p:nvPr/>
        </p:nvSpPr>
        <p:spPr>
          <a:xfrm>
            <a:off x="6096000" y="2251752"/>
            <a:ext cx="2644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Oudste deelnemer: 88 jaar</a:t>
            </a:r>
          </a:p>
        </p:txBody>
      </p:sp>
    </p:spTree>
    <p:extLst>
      <p:ext uri="{BB962C8B-B14F-4D97-AF65-F5344CB8AC3E}">
        <p14:creationId xmlns:p14="http://schemas.microsoft.com/office/powerpoint/2010/main" val="1060192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27740A-093F-1DC1-B46A-41FA4CCB2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Instroom</a:t>
            </a:r>
          </a:p>
        </p:txBody>
      </p:sp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B9F0CA8E-E8B9-0405-70A4-A3C32D90CC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5780628"/>
              </p:ext>
            </p:extLst>
          </p:nvPr>
        </p:nvGraphicFramePr>
        <p:xfrm>
          <a:off x="5468597" y="2873913"/>
          <a:ext cx="5372455" cy="2566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el 8">
            <a:extLst>
              <a:ext uri="{FF2B5EF4-FFF2-40B4-BE49-F238E27FC236}">
                <a16:creationId xmlns:a16="http://schemas.microsoft.com/office/drawing/2014/main" id="{FCA71545-C24B-7F5D-226D-B4B3DC894C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741335"/>
              </p:ext>
            </p:extLst>
          </p:nvPr>
        </p:nvGraphicFramePr>
        <p:xfrm>
          <a:off x="838200" y="2556681"/>
          <a:ext cx="3971842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921">
                  <a:extLst>
                    <a:ext uri="{9D8B030D-6E8A-4147-A177-3AD203B41FA5}">
                      <a16:colId xmlns:a16="http://schemas.microsoft.com/office/drawing/2014/main" val="1194965340"/>
                    </a:ext>
                  </a:extLst>
                </a:gridCol>
                <a:gridCol w="1985921">
                  <a:extLst>
                    <a:ext uri="{9D8B030D-6E8A-4147-A177-3AD203B41FA5}">
                      <a16:colId xmlns:a16="http://schemas.microsoft.com/office/drawing/2014/main" val="3177532708"/>
                    </a:ext>
                  </a:extLst>
                </a:gridCol>
              </a:tblGrid>
              <a:tr h="331569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tx1"/>
                          </a:solidFill>
                        </a:rPr>
                        <a:t>Verwijzer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tx1"/>
                          </a:solidFill>
                        </a:rPr>
                        <a:t>Aantal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209805"/>
                  </a:ext>
                </a:extLst>
              </a:tr>
              <a:tr h="331569">
                <a:tc>
                  <a:txBody>
                    <a:bodyPr/>
                    <a:lstStyle/>
                    <a:p>
                      <a:r>
                        <a:rPr lang="nl-NL" dirty="0"/>
                        <a:t>Eigen initiatief client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25821"/>
                  </a:ext>
                </a:extLst>
              </a:tr>
              <a:tr h="331569">
                <a:tc>
                  <a:txBody>
                    <a:bodyPr/>
                    <a:lstStyle/>
                    <a:p>
                      <a:r>
                        <a:rPr lang="nl-NL" dirty="0"/>
                        <a:t>Huisarts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245876"/>
                  </a:ext>
                </a:extLst>
              </a:tr>
              <a:tr h="331569">
                <a:tc>
                  <a:txBody>
                    <a:bodyPr/>
                    <a:lstStyle/>
                    <a:p>
                      <a:r>
                        <a:rPr lang="nl-NL" dirty="0"/>
                        <a:t>POH GGZ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22080"/>
                  </a:ext>
                </a:extLst>
              </a:tr>
              <a:tr h="331569">
                <a:tc>
                  <a:txBody>
                    <a:bodyPr/>
                    <a:lstStyle/>
                    <a:p>
                      <a:r>
                        <a:rPr lang="nl-NL" dirty="0"/>
                        <a:t>POH </a:t>
                      </a:r>
                      <a:r>
                        <a:rPr lang="nl-NL" dirty="0" err="1"/>
                        <a:t>Somatiek</a:t>
                      </a:r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018831"/>
                  </a:ext>
                </a:extLst>
              </a:tr>
              <a:tr h="331569">
                <a:tc>
                  <a:txBody>
                    <a:bodyPr/>
                    <a:lstStyle/>
                    <a:p>
                      <a:r>
                        <a:rPr lang="nl-NL" dirty="0"/>
                        <a:t>Praktijkverpleegkundige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753596"/>
                  </a:ext>
                </a:extLst>
              </a:tr>
              <a:tr h="331569">
                <a:tc>
                  <a:txBody>
                    <a:bodyPr/>
                    <a:lstStyle/>
                    <a:p>
                      <a:r>
                        <a:rPr lang="nl-NL" dirty="0"/>
                        <a:t>Anders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734310"/>
                  </a:ext>
                </a:extLst>
              </a:tr>
              <a:tr h="331569">
                <a:tc>
                  <a:txBody>
                    <a:bodyPr/>
                    <a:lstStyle/>
                    <a:p>
                      <a:r>
                        <a:rPr lang="nl-NL" dirty="0"/>
                        <a:t>Totaal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047458"/>
                  </a:ext>
                </a:extLst>
              </a:tr>
            </a:tbl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135ECE21-8061-CC43-A384-91A37456FA28}"/>
              </a:ext>
            </a:extLst>
          </p:cNvPr>
          <p:cNvSpPr txBox="1"/>
          <p:nvPr/>
        </p:nvSpPr>
        <p:spPr>
          <a:xfrm>
            <a:off x="789530" y="1690688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De meeste deelnemers komen via POH bij de welzijnscoach terecht.</a:t>
            </a:r>
          </a:p>
        </p:txBody>
      </p:sp>
    </p:spTree>
    <p:extLst>
      <p:ext uri="{BB962C8B-B14F-4D97-AF65-F5344CB8AC3E}">
        <p14:creationId xmlns:p14="http://schemas.microsoft.com/office/powerpoint/2010/main" val="1682976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62EFF4-F76B-7864-13E6-4B92B2D37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Hoofdreden van aanmelding</a:t>
            </a:r>
          </a:p>
        </p:txBody>
      </p:sp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88063153-0E22-08BC-DDB6-8C0B16D1A5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0396729"/>
              </p:ext>
            </p:extLst>
          </p:nvPr>
        </p:nvGraphicFramePr>
        <p:xfrm>
          <a:off x="659129" y="1718624"/>
          <a:ext cx="9536004" cy="436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BDCA54C1-ED68-4190-C32A-B21E27E84209}"/>
              </a:ext>
            </a:extLst>
          </p:cNvPr>
          <p:cNvSpPr txBox="1"/>
          <p:nvPr/>
        </p:nvSpPr>
        <p:spPr>
          <a:xfrm>
            <a:off x="838200" y="1369799"/>
            <a:ext cx="98537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defRPr lang="nl-NL" sz="1400" b="1" i="0" u="none" strike="noStrike" kern="1200" spc="0" baseline="0" noProof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nl-NL" b="1" noProof="0" dirty="0"/>
              <a:t>Type</a:t>
            </a:r>
            <a:r>
              <a:rPr lang="nl-NL" b="1" baseline="0" noProof="0" dirty="0"/>
              <a:t> klachten van inwoners die worden verwezen naar een welzijnscoach</a:t>
            </a:r>
            <a:endParaRPr lang="nl-NL" b="1" noProof="0" dirty="0"/>
          </a:p>
        </p:txBody>
      </p:sp>
    </p:spTree>
    <p:extLst>
      <p:ext uri="{BB962C8B-B14F-4D97-AF65-F5344CB8AC3E}">
        <p14:creationId xmlns:p14="http://schemas.microsoft.com/office/powerpoint/2010/main" val="3779668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A1AC4D-96B1-8E43-9AC3-FD5FD77A2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Aantal en type gesprekken</a:t>
            </a:r>
          </a:p>
        </p:txBody>
      </p:sp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43356243-5A8A-7FF0-2261-B4B8AB8495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9401430"/>
              </p:ext>
            </p:extLst>
          </p:nvPr>
        </p:nvGraphicFramePr>
        <p:xfrm>
          <a:off x="2914487" y="2066925"/>
          <a:ext cx="6363026" cy="2724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786D7C5D-1ECC-6DB2-FDE6-00D97F3F19B6}"/>
              </a:ext>
            </a:extLst>
          </p:cNvPr>
          <p:cNvSpPr txBox="1"/>
          <p:nvPr/>
        </p:nvSpPr>
        <p:spPr>
          <a:xfrm>
            <a:off x="838200" y="1352134"/>
            <a:ext cx="72173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dirty="0"/>
              <a:t>Gemiddeld </a:t>
            </a:r>
            <a:r>
              <a:rPr lang="nl-NL" sz="1600" dirty="0">
                <a:solidFill>
                  <a:schemeClr val="accent6"/>
                </a:solidFill>
              </a:rPr>
              <a:t>2-3 gesprekken </a:t>
            </a:r>
            <a:r>
              <a:rPr lang="nl-NL" sz="1600" dirty="0"/>
              <a:t>met de welzijnscoach.</a:t>
            </a:r>
          </a:p>
        </p:txBody>
      </p:sp>
    </p:spTree>
    <p:extLst>
      <p:ext uri="{BB962C8B-B14F-4D97-AF65-F5344CB8AC3E}">
        <p14:creationId xmlns:p14="http://schemas.microsoft.com/office/powerpoint/2010/main" val="1345991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8466C-0884-508A-0897-C94E7B066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Terugkoppeling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BF6C3E1-2E01-B931-3CC8-E0ED525B565F}"/>
              </a:ext>
            </a:extLst>
          </p:cNvPr>
          <p:cNvSpPr txBox="1"/>
          <p:nvPr/>
        </p:nvSpPr>
        <p:spPr>
          <a:xfrm>
            <a:off x="863601" y="1298186"/>
            <a:ext cx="8306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Terugkoppeling</a:t>
            </a:r>
            <a:br>
              <a:rPr lang="nl-NL" b="1" dirty="0"/>
            </a:br>
            <a:r>
              <a:rPr lang="nl-N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 heeft 3 keer een terugkoppeling aan de huisartspraktijk plaatsgevonden.</a:t>
            </a:r>
            <a:endParaRPr lang="nl-NL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5" name="Grafiek 4">
            <a:extLst>
              <a:ext uri="{FF2B5EF4-FFF2-40B4-BE49-F238E27FC236}">
                <a16:creationId xmlns:a16="http://schemas.microsoft.com/office/drawing/2014/main" id="{C99D990E-3F53-F0E0-DDFD-65FCF05339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4703057"/>
              </p:ext>
            </p:extLst>
          </p:nvPr>
        </p:nvGraphicFramePr>
        <p:xfrm>
          <a:off x="2846431" y="2265924"/>
          <a:ext cx="5587515" cy="3789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8661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D43C49-0D17-6E07-9A77-395622D36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Verwezen naar activiteiten: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11675AC-3B44-8A5D-5E8E-D7CB45A06703}"/>
              </a:ext>
            </a:extLst>
          </p:cNvPr>
          <p:cNvSpPr txBox="1"/>
          <p:nvPr/>
        </p:nvSpPr>
        <p:spPr>
          <a:xfrm>
            <a:off x="838200" y="4744919"/>
            <a:ext cx="85525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Een aantal deelnemers wordt naar meerdere activiteiten verwezen. </a:t>
            </a:r>
            <a:br>
              <a:rPr lang="nl-NL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nl-NL" dirty="0">
                <a:solidFill>
                  <a:schemeClr val="bg1">
                    <a:lumMod val="50000"/>
                  </a:schemeClr>
                </a:solidFill>
              </a:rPr>
              <a:t>Bijvoorbeeld naar vrijwilligerswerk en een voedingsdeskundige.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F5760E4-6D7B-B25C-6A3E-6FA945DE9EA4}"/>
              </a:ext>
            </a:extLst>
          </p:cNvPr>
          <p:cNvSpPr txBox="1"/>
          <p:nvPr/>
        </p:nvSpPr>
        <p:spPr>
          <a:xfrm>
            <a:off x="838200" y="2086725"/>
            <a:ext cx="24338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Seniorensoos</a:t>
            </a:r>
          </a:p>
          <a:p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Maatje</a:t>
            </a:r>
          </a:p>
          <a:p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Wandelclub</a:t>
            </a:r>
          </a:p>
          <a:p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Voedingsdeskundige</a:t>
            </a:r>
          </a:p>
          <a:p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Vrijwilligerswerk</a:t>
            </a:r>
          </a:p>
          <a:p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Mahjongclub</a:t>
            </a:r>
          </a:p>
          <a:p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Sjoelen</a:t>
            </a:r>
          </a:p>
          <a:p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Badminton</a:t>
            </a:r>
            <a:b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nl-N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192CCE6D-0450-44C8-175C-58AA87134194}"/>
              </a:ext>
            </a:extLst>
          </p:cNvPr>
          <p:cNvSpPr txBox="1"/>
          <p:nvPr/>
        </p:nvSpPr>
        <p:spPr>
          <a:xfrm>
            <a:off x="3900621" y="2086725"/>
            <a:ext cx="4572000" cy="1821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Senioren Fitgroep</a:t>
            </a:r>
          </a:p>
          <a:p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Duo fiets</a:t>
            </a:r>
          </a:p>
          <a:p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Koersbal</a:t>
            </a:r>
            <a:b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Taalmaatje</a:t>
            </a:r>
          </a:p>
          <a:p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Activeringscoach bewegen</a:t>
            </a:r>
          </a:p>
          <a:p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Koor</a:t>
            </a:r>
          </a:p>
          <a:p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Administratiecoach</a:t>
            </a:r>
          </a:p>
          <a:p>
            <a:r>
              <a:rPr lang="nl-N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Inloopactiviteiten</a:t>
            </a:r>
          </a:p>
        </p:txBody>
      </p:sp>
    </p:spTree>
    <p:extLst>
      <p:ext uri="{BB962C8B-B14F-4D97-AF65-F5344CB8AC3E}">
        <p14:creationId xmlns:p14="http://schemas.microsoft.com/office/powerpoint/2010/main" val="455399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1687EEFAEAFE4C8930DFA57FE08451" ma:contentTypeVersion="16" ma:contentTypeDescription="Een nieuw document maken." ma:contentTypeScope="" ma:versionID="1811bfbcee64949048b39e3f7da352cf">
  <xsd:schema xmlns:xsd="http://www.w3.org/2001/XMLSchema" xmlns:xs="http://www.w3.org/2001/XMLSchema" xmlns:p="http://schemas.microsoft.com/office/2006/metadata/properties" xmlns:ns2="f3d4675c-9876-483f-955f-777c54e48d34" xmlns:ns3="11e1e499-0ce7-4d47-b625-bd285cf594f8" targetNamespace="http://schemas.microsoft.com/office/2006/metadata/properties" ma:root="true" ma:fieldsID="f63db5b32fada4593e201b3cb5f3f11f" ns2:_="" ns3:_="">
    <xsd:import namespace="f3d4675c-9876-483f-955f-777c54e48d34"/>
    <xsd:import namespace="11e1e499-0ce7-4d47-b625-bd285cf594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d4675c-9876-483f-955f-777c54e48d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ae362909-5189-43d1-b3b3-95ab7a151f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e1e499-0ce7-4d47-b625-bd285cf594f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3f84cfe-f1d6-4c14-a489-4a9fcef1ec25}" ma:internalName="TaxCatchAll" ma:showField="CatchAllData" ma:web="11e1e499-0ce7-4d47-b625-bd285cf594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3d4675c-9876-483f-955f-777c54e48d34">
      <Terms xmlns="http://schemas.microsoft.com/office/infopath/2007/PartnerControls"/>
    </lcf76f155ced4ddcb4097134ff3c332f>
    <TaxCatchAll xmlns="11e1e499-0ce7-4d47-b625-bd285cf594f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B1C457-F2EE-438F-85A7-E3B9530C55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d4675c-9876-483f-955f-777c54e48d34"/>
    <ds:schemaRef ds:uri="11e1e499-0ce7-4d47-b625-bd285cf594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42FABD-D8BA-4CEE-9FED-D6FA7BC70D12}">
  <ds:schemaRefs>
    <ds:schemaRef ds:uri="http://schemas.microsoft.com/office/2006/metadata/properties"/>
    <ds:schemaRef ds:uri="http://schemas.microsoft.com/office/infopath/2007/PartnerControls"/>
    <ds:schemaRef ds:uri="f3d4675c-9876-483f-955f-777c54e48d34"/>
    <ds:schemaRef ds:uri="11e1e499-0ce7-4d47-b625-bd285cf594f8"/>
  </ds:schemaRefs>
</ds:datastoreItem>
</file>

<file path=customXml/itemProps3.xml><?xml version="1.0" encoding="utf-8"?>
<ds:datastoreItem xmlns:ds="http://schemas.openxmlformats.org/officeDocument/2006/customXml" ds:itemID="{78EC4A40-5F4A-4568-BBF0-9958AD64B9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156</Words>
  <Application>Microsoft Office PowerPoint</Application>
  <PresentationFormat>Breedbeeld</PresentationFormat>
  <Paragraphs>54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Welzijn op Recept: gemeente X</vt:lpstr>
      <vt:lpstr>Achtergrondkenmerken</vt:lpstr>
      <vt:lpstr>Instroom</vt:lpstr>
      <vt:lpstr>Hoofdreden van aanmelding</vt:lpstr>
      <vt:lpstr>Aantal en type gesprekken</vt:lpstr>
      <vt:lpstr>Terugkoppeling</vt:lpstr>
      <vt:lpstr>Verwezen naar activiteiten: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Welzijn op Recept: gemeente X</dc:title>
  <dc:creator>Aline Kronenberg | Proscoop</dc:creator>
  <cp:lastModifiedBy>Aline Kronenberg | Proscoop</cp:lastModifiedBy>
  <cp:revision>1</cp:revision>
  <dcterms:created xsi:type="dcterms:W3CDTF">2022-07-28T12:10:49Z</dcterms:created>
  <dcterms:modified xsi:type="dcterms:W3CDTF">2022-07-28T14:05:00Z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0x010100711687EEFAEAFE4C8930DFA57FE08451</vt:lpwstr>
  </property>
  <property fmtid="{D5CDD505-2E9C-101B-9397-08002B2CF9AE}" pid="3" name="MediaServiceImageTags">
    <vt:lpwstr/>
  </property>
</Properties>
</file>